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7AC5B-3F49-0DFA-032F-E196788712EF}" v="180" dt="2024-09-19T13:14:55.497"/>
    <p1510:client id="{1E0FAAD8-6510-D351-441D-051B46261648}" v="18" dt="2024-09-19T14:50:20.009"/>
    <p1510:client id="{4CF2BF34-F50B-42DF-B5D9-8CF6DE01AC16}" v="1" dt="2024-09-19T12:24:58.707"/>
    <p1510:client id="{52AAE557-5F99-4861-8880-897BEC78D1FD}" v="557" dt="2024-09-19T15:09:41.258"/>
    <p1510:client id="{53A834F4-16A1-FE4A-E443-25F734E17A3D}" v="5" dt="2024-09-19T01:56:25.376"/>
    <p1510:client id="{66BFEE24-F9A2-4AB3-88F8-4A7DDD66B01F}" v="13" dt="2024-09-19T15:03:26.144"/>
    <p1510:client id="{7B74E435-3F0A-46E9-90C1-4240E2433C67}" v="132" dt="2024-09-19T13:46:33.693"/>
    <p1510:client id="{B121D0E4-BCD1-49AA-BBB1-B6D762D1F21C}" v="68" dt="2024-09-19T13:17:13.898"/>
    <p1510:client id="{CC592E4D-391D-4E14-9A31-E27D234023E6}" v="190" dt="2024-09-19T14:08:01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ciencedirect.com/science/article/pii/S0167404806000514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hyperlink" Target="https://www.researchgate.net/publication/268206982_Immunochemistry" TargetMode="External"/><Relationship Id="rId10" Type="http://schemas.openxmlformats.org/officeDocument/2006/relationships/hyperlink" Target="mailto:santhoshpalanisamy292@gmail.com" TargetMode="External"/><Relationship Id="rId4" Type="http://schemas.openxmlformats.org/officeDocument/2006/relationships/hyperlink" Target="https://cisco.com/c/en/us/support/docs/ip/enhanced-interior-gateway-routing-protocol-eigrp/16406-eigrp-toc.html" TargetMode="Externa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69313" y="381239"/>
            <a:ext cx="7382220" cy="1438834"/>
          </a:xfrm>
        </p:spPr>
        <p:txBody>
          <a:bodyPr/>
          <a:lstStyle/>
          <a:p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SCADA-Map</a:t>
            </a:r>
            <a:endParaRPr lang="en-I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5" y="1230451"/>
            <a:ext cx="6482276" cy="543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Problem Statement ID </a:t>
            </a:r>
            <a:r>
              <a:rPr lang="en-US" sz="2400">
                <a:latin typeface="montserratregular"/>
              </a:rPr>
              <a:t>- SIH1708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Problem Statement Title - </a:t>
            </a:r>
            <a:r>
              <a:rPr lang="en-US" sz="2400" b="0" i="0" u="none" strike="noStrike">
                <a:effectLst/>
                <a:latin typeface="montserratregular"/>
              </a:rPr>
              <a:t>Tool for secure</a:t>
            </a:r>
          </a:p>
          <a:p>
            <a:pPr algn="just">
              <a:lnSpc>
                <a:spcPct val="200000"/>
              </a:lnSpc>
            </a:pPr>
            <a:r>
              <a:rPr lang="en-US" sz="2400">
                <a:latin typeface="montserratregular"/>
              </a:rPr>
              <a:t> </a:t>
            </a:r>
            <a:r>
              <a:rPr lang="en-US" sz="2400" b="0" i="0" u="none" strike="noStrike">
                <a:effectLst/>
                <a:latin typeface="montserratregular"/>
              </a:rPr>
              <a:t> automatic network topology creation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Theme - </a:t>
            </a:r>
            <a:r>
              <a:rPr lang="en-US" sz="2400">
                <a:latin typeface="montserratregular"/>
              </a:rPr>
              <a:t>Miscellaneous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PS Category - </a:t>
            </a:r>
            <a:r>
              <a:rPr lang="en-US" sz="2400">
                <a:latin typeface="montserratregular"/>
              </a:rPr>
              <a:t>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Team ID - </a:t>
            </a:r>
            <a:r>
              <a:rPr lang="en-US" sz="2400">
                <a:latin typeface="montserratregular"/>
              </a:rPr>
              <a:t>5900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Team Name - </a:t>
            </a:r>
            <a:r>
              <a:rPr lang="en-US" sz="2400">
                <a:latin typeface="montserratregular"/>
              </a:rPr>
              <a:t>DenQueue</a:t>
            </a:r>
            <a:endParaRPr lang="en-IN" sz="2400">
              <a:latin typeface="montserratregular"/>
            </a:endParaRPr>
          </a:p>
        </p:txBody>
      </p:sp>
      <p:pic>
        <p:nvPicPr>
          <p:cNvPr id="9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588619" y="-182417"/>
            <a:ext cx="10972800" cy="1143000"/>
          </a:xfrm>
        </p:spPr>
        <p:txBody>
          <a:bodyPr/>
          <a:lstStyle/>
          <a:p>
            <a:pPr eaLnBrk="1" hangingPunct="1"/>
            <a:r>
              <a:rPr lang="en-US" sz="3200" b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SCADA-Map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154200" y="655913"/>
            <a:ext cx="12191999" cy="744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endParaRPr lang="en-US" sz="1400" b="1" u="sng" dirty="0">
              <a:solidFill>
                <a:schemeClr val="tx2"/>
              </a:solidFill>
              <a:latin typeface="Arial"/>
              <a:ea typeface="ＭＳ Ｐゴシック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b="1" u="sng" dirty="0">
                <a:solidFill>
                  <a:schemeClr val="tx2"/>
                </a:solidFill>
                <a:latin typeface="Arial"/>
                <a:ea typeface="ＭＳ Ｐゴシック"/>
                <a:cs typeface="Arial"/>
              </a:rPr>
              <a:t>Detailed Explanation</a:t>
            </a:r>
          </a:p>
          <a:p>
            <a:endParaRPr lang="en-US" sz="1400" b="1" u="sng" dirty="0">
              <a:solidFill>
                <a:schemeClr val="tx2"/>
              </a:solidFill>
              <a:latin typeface="Arial"/>
              <a:ea typeface="ＭＳ Ｐゴシック"/>
              <a:cs typeface="Arial"/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 Secure Topology Discovery:</a:t>
            </a:r>
            <a:endParaRPr lang="en-US" sz="1200" dirty="0"/>
          </a:p>
          <a:p>
            <a:pPr algn="just"/>
            <a:r>
              <a:rPr lang="en-US" sz="1200" dirty="0"/>
              <a:t>                       Leverages SNMPv3, ARP/MAC tables, NetFlow, and EIGRP routing data for accurate and real-time network mapping.</a:t>
            </a:r>
          </a:p>
          <a:p>
            <a:pPr algn="just"/>
            <a:r>
              <a:rPr lang="en-US" sz="1200" dirty="0"/>
              <a:t>                       Eliminates the security risks associated with CDP/LLDP, ensuring a more robust and protected network infrastructure.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 AI-Powered Anomaly Detection:</a:t>
            </a:r>
            <a:endParaRPr lang="en-US" sz="1200" dirty="0"/>
          </a:p>
          <a:p>
            <a:pPr algn="just"/>
            <a:r>
              <a:rPr lang="en-US" sz="1200" dirty="0"/>
              <a:t>                       Employs AI-driven models to continuously analyze network traffic and device behavior.</a:t>
            </a:r>
          </a:p>
          <a:p>
            <a:pPr algn="just"/>
            <a:r>
              <a:rPr lang="en-US" sz="1200" dirty="0"/>
              <a:t>                      Proactively identifies suspicious activities, unauthorized devices, and potential security threats.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 Blockchain-Based Device Authentication:</a:t>
            </a:r>
            <a:endParaRPr lang="en-US" sz="1200" dirty="0"/>
          </a:p>
          <a:p>
            <a:pPr algn="just"/>
            <a:r>
              <a:rPr lang="en-US" sz="1200" dirty="0"/>
              <a:t>                      Utilizes blockchain technology to verify device identities and ensure only authorized devices can access the network.</a:t>
            </a:r>
          </a:p>
          <a:p>
            <a:pPr algn="just"/>
            <a:r>
              <a:rPr lang="en-US" sz="1200" dirty="0"/>
              <a:t>                      Enhances security and prevents unauthorized access, safeguarding critical SCADA infrastructure.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 Scalability for Large Networks:</a:t>
            </a:r>
            <a:endParaRPr lang="en-US" sz="1200" dirty="0"/>
          </a:p>
          <a:p>
            <a:pPr algn="just"/>
            <a:r>
              <a:rPr lang="en-US" sz="1200" dirty="0"/>
              <a:t>                      Designed to accommodate vast networks, spanning thousands of kilometers.</a:t>
            </a:r>
          </a:p>
          <a:p>
            <a:pPr algn="just"/>
            <a:r>
              <a:rPr lang="en-US" sz="1200" dirty="0"/>
              <a:t>                      Offers distributed architecture for local enforcement of security while maintaining centralized control.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US" sz="1200" b="1" dirty="0"/>
              <a:t> Real-Time Visualization and Alerts:</a:t>
            </a:r>
            <a:endParaRPr lang="en-US" sz="1200" dirty="0"/>
          </a:p>
          <a:p>
            <a:pPr algn="just"/>
            <a:r>
              <a:rPr lang="en-US" sz="1200" dirty="0"/>
              <a:t>                      Provides an interactive web-based interface for real-time monitoring of network topology and device status.</a:t>
            </a:r>
          </a:p>
          <a:p>
            <a:pPr algn="just"/>
            <a:r>
              <a:rPr lang="en-US" sz="1200" dirty="0"/>
              <a:t>                      Generates instant alerts for anomalies or unauthorized access attempts, enabling prompt response and efficient network maintenance.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1" u="sng" dirty="0">
                <a:solidFill>
                  <a:schemeClr val="tx2"/>
                </a:solidFill>
                <a:latin typeface="Arial"/>
                <a:ea typeface="ＭＳ Ｐゴシック"/>
                <a:cs typeface="Arial"/>
              </a:rPr>
              <a:t>How It Addresses The Problem </a:t>
            </a:r>
          </a:p>
          <a:p>
            <a:pPr lvl="1" algn="just"/>
            <a:r>
              <a:rPr lang="en-US" sz="1400" b="1" u="sng" dirty="0">
                <a:solidFill>
                  <a:schemeClr val="tx2"/>
                </a:solidFill>
                <a:latin typeface="Arial"/>
                <a:ea typeface="ＭＳ Ｐゴシック"/>
                <a:cs typeface="Arial"/>
              </a:rPr>
              <a:t>  </a:t>
            </a:r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 Accurate Device Identification:</a:t>
            </a:r>
            <a:endParaRPr lang="en-US" sz="1200" dirty="0"/>
          </a:p>
          <a:p>
            <a:pPr algn="just"/>
            <a:r>
              <a:rPr lang="en-US" sz="1200" dirty="0"/>
              <a:t>                   Avoids insecure protocols like CDP/LLDP.</a:t>
            </a:r>
          </a:p>
          <a:p>
            <a:pPr algn="just"/>
            <a:r>
              <a:rPr lang="en-US" sz="1200" dirty="0"/>
              <a:t>                   Uses SNMPv3, ARP/MAC tables, NetFlow, and EIGRP for reliable device and connection information.</a:t>
            </a:r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 Real-Time Network Topology:</a:t>
            </a:r>
            <a:endParaRPr lang="en-US" sz="1200" dirty="0"/>
          </a:p>
          <a:p>
            <a:pPr algn="just"/>
            <a:r>
              <a:rPr lang="en-US" sz="1200" dirty="0"/>
              <a:t>                   Provides up-to-date network maps.</a:t>
            </a:r>
          </a:p>
          <a:p>
            <a:pPr algn="just"/>
            <a:r>
              <a:rPr lang="en-US" sz="1200" dirty="0"/>
              <a:t>                   Uses SNMPv3 and routing protocols for instant updates, aiding troubleshooting and security.</a:t>
            </a:r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r>
              <a:rPr lang="en-US" sz="1200" b="1" dirty="0"/>
              <a:t> Network Security Across Large Areas:</a:t>
            </a:r>
            <a:endParaRPr lang="en-US" sz="1200" dirty="0"/>
          </a:p>
          <a:p>
            <a:pPr algn="just"/>
            <a:r>
              <a:rPr lang="en-US" sz="1200" dirty="0"/>
              <a:t>                   Combines AI anomaly detection and blockchain-based device authentication.</a:t>
            </a:r>
          </a:p>
          <a:p>
            <a:pPr algn="just"/>
            <a:r>
              <a:rPr lang="en-US" sz="1200" dirty="0"/>
              <a:t>                   Dynamically segments the network to isolate threats and prevent unauthorized access.</a:t>
            </a:r>
          </a:p>
          <a:p>
            <a:pPr algn="just"/>
            <a:endParaRPr lang="en-US" sz="1200" b="1" u="sng" dirty="0">
              <a:solidFill>
                <a:schemeClr val="tx2"/>
              </a:solidFill>
              <a:latin typeface="Arial"/>
              <a:ea typeface="ＭＳ Ｐゴシック"/>
              <a:cs typeface="Arial"/>
            </a:endParaRPr>
          </a:p>
          <a:p>
            <a:pPr lvl="1" algn="just"/>
            <a:endParaRPr lang="en-US" sz="1400" b="1" u="sng" dirty="0">
              <a:solidFill>
                <a:schemeClr val="tx2"/>
              </a:solidFill>
              <a:latin typeface="Arial"/>
              <a:ea typeface="ＭＳ Ｐゴシック"/>
              <a:cs typeface="Arial"/>
            </a:endParaRPr>
          </a:p>
          <a:p>
            <a:pPr algn="just"/>
            <a:endParaRPr lang="en-US" sz="1400" b="1" u="sng" dirty="0">
              <a:solidFill>
                <a:schemeClr val="tx2"/>
              </a:solidFill>
              <a:latin typeface="Arial"/>
              <a:ea typeface="ＭＳ Ｐゴシック"/>
              <a:cs typeface="Arial"/>
            </a:endParaRPr>
          </a:p>
          <a:p>
            <a:pPr lvl="1" algn="just"/>
            <a:endParaRPr lang="en-US" sz="1400" b="1" u="sng" dirty="0">
              <a:solidFill>
                <a:schemeClr val="tx2"/>
              </a:solidFill>
              <a:latin typeface="Arial"/>
              <a:ea typeface="ＭＳ Ｐゴシック"/>
              <a:cs typeface="Arial"/>
            </a:endParaRPr>
          </a:p>
          <a:p>
            <a:pPr lvl="1" algn="just"/>
            <a:r>
              <a:rPr lang="en-US" sz="1400" b="1" u="sng" dirty="0">
                <a:solidFill>
                  <a:schemeClr val="tx2"/>
                </a:solidFill>
                <a:latin typeface="Arial"/>
                <a:ea typeface="ＭＳ Ｐゴシック"/>
                <a:cs typeface="Arial"/>
              </a:rPr>
              <a:t>      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</a:p>
        </p:txBody>
      </p:sp>
      <p:pic>
        <p:nvPicPr>
          <p:cNvPr id="11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5949" y="0"/>
            <a:ext cx="1291094" cy="778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A4B503-5ACF-4EB0-A08F-3E3A1116791F}"/>
              </a:ext>
            </a:extLst>
          </p:cNvPr>
          <p:cNvSpPr/>
          <p:nvPr/>
        </p:nvSpPr>
        <p:spPr>
          <a:xfrm>
            <a:off x="182995" y="86447"/>
            <a:ext cx="1822934" cy="5694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DenQueue</a:t>
            </a:r>
            <a:endParaRPr lang="en-US" sz="2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6C5A6-BB98-C3CA-619A-071254CDE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97" y="814601"/>
            <a:ext cx="11784045" cy="54052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17F00-74DE-9D45-16EF-05B350623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613" y="1245684"/>
            <a:ext cx="2784774" cy="1885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B2A41-99CF-A782-2637-BC2BE21BC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535" y="4328912"/>
            <a:ext cx="2893962" cy="1697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0C38C-4E60-F185-14B4-87D2548DD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535" y="4997625"/>
            <a:ext cx="1776277" cy="11248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b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294C13-36B2-BD84-70C1-D728A4CF2C71}"/>
              </a:ext>
            </a:extLst>
          </p:cNvPr>
          <p:cNvSpPr/>
          <p:nvPr/>
        </p:nvSpPr>
        <p:spPr>
          <a:xfrm>
            <a:off x="238906" y="187535"/>
            <a:ext cx="1822934" cy="5694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DenQueue</a:t>
            </a:r>
            <a:endParaRPr lang="en-US" sz="2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AAFA3-0F8F-34E1-FAAA-CBBA7D436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6" y="992161"/>
            <a:ext cx="11865368" cy="5179196"/>
          </a:xfrm>
          <a:prstGeom prst="rect">
            <a:avLst/>
          </a:prstGeom>
        </p:spPr>
      </p:pic>
      <p:grpSp>
        <p:nvGrpSpPr>
          <p:cNvPr id="9" name="Google Shape;135;p15">
            <a:extLst>
              <a:ext uri="{FF2B5EF4-FFF2-40B4-BE49-F238E27FC236}">
                <a16:creationId xmlns:a16="http://schemas.microsoft.com/office/drawing/2014/main" id="{A474D9FF-6813-333A-3E83-14CE064E1BD2}"/>
              </a:ext>
            </a:extLst>
          </p:cNvPr>
          <p:cNvGrpSpPr/>
          <p:nvPr/>
        </p:nvGrpSpPr>
        <p:grpSpPr>
          <a:xfrm>
            <a:off x="472233" y="1966452"/>
            <a:ext cx="3545954" cy="3650187"/>
            <a:chOff x="-62892" y="411"/>
            <a:chExt cx="3384657" cy="4265908"/>
          </a:xfrm>
        </p:grpSpPr>
        <p:sp>
          <p:nvSpPr>
            <p:cNvPr id="11" name="Google Shape;136;p15">
              <a:extLst>
                <a:ext uri="{FF2B5EF4-FFF2-40B4-BE49-F238E27FC236}">
                  <a16:creationId xmlns:a16="http://schemas.microsoft.com/office/drawing/2014/main" id="{7350A288-9FFA-4156-69F6-EF9C26545BAC}"/>
                </a:ext>
              </a:extLst>
            </p:cNvPr>
            <p:cNvSpPr/>
            <p:nvPr/>
          </p:nvSpPr>
          <p:spPr>
            <a:xfrm>
              <a:off x="0" y="448710"/>
              <a:ext cx="3321765" cy="38083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7;p15">
              <a:extLst>
                <a:ext uri="{FF2B5EF4-FFF2-40B4-BE49-F238E27FC236}">
                  <a16:creationId xmlns:a16="http://schemas.microsoft.com/office/drawing/2014/main" id="{7654694A-3A0C-C6AF-038C-EE8E728752A7}"/>
                </a:ext>
              </a:extLst>
            </p:cNvPr>
            <p:cNvSpPr txBox="1"/>
            <p:nvPr/>
          </p:nvSpPr>
          <p:spPr>
            <a:xfrm>
              <a:off x="-62892" y="521565"/>
              <a:ext cx="3321765" cy="37447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7800" tIns="645650" rIns="257800" bIns="1778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 panose="020F0502020204030204"/>
                <a:buChar char="•"/>
              </a:pPr>
              <a:r>
                <a:rPr lang="en-US" b="1" i="0" u="none" strike="noStrike" cap="none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Front-End</a:t>
              </a:r>
              <a:r>
                <a:rPr lang="en-US" b="0" i="0" u="none" strike="noStrike" cap="none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: HTML,  CSS, JavaScript, </a:t>
              </a:r>
              <a:r>
                <a:rPr lang="en-IN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</a:rPr>
                <a:t>D3.js</a:t>
              </a:r>
              <a:r>
                <a:rPr lang="en-US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                                                                             </a:t>
              </a:r>
              <a:endParaRPr lang="en-US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 panose="020F0502020204030204"/>
                <a:buChar char="•"/>
              </a:pPr>
              <a:r>
                <a:rPr lang="en-US" b="1" i="0" u="none" strike="noStrike" cap="none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Back-End</a:t>
              </a:r>
              <a:r>
                <a:rPr lang="en-US" b="0" i="0" u="none" strike="noStrike" cap="none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: </a:t>
              </a:r>
              <a:r>
                <a:rPr lang="en-US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Python</a:t>
              </a:r>
              <a:endParaRPr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 panose="020F0502020204030204"/>
                <a:buChar char="•"/>
              </a:pPr>
              <a:r>
                <a:rPr 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Libraries&amp;Tools</a:t>
              </a:r>
              <a:r>
                <a:rPr lang="en-US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: </a:t>
              </a:r>
              <a:r>
                <a:rPr lang="en-IN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</a:rPr>
                <a:t>PySNMP, Scapy, NetFlow, Netmiko</a:t>
              </a:r>
              <a:endParaRPr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 panose="020F0502020204030204"/>
                <a:buChar char="•"/>
              </a:pPr>
              <a:r>
                <a:rPr lang="en-US" b="1" i="0" u="none" strike="noStrike" cap="none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Database:</a:t>
              </a:r>
              <a:r>
                <a:rPr lang="en-US" b="0" i="0" u="none" strike="noStrike" cap="none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 SQLite3</a:t>
              </a:r>
              <a:endPara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 panose="020F0502020204030204"/>
                <a:buChar char="•"/>
              </a:pPr>
              <a:r>
                <a:rPr lang="en-IN" b="1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</a:rPr>
                <a:t>Security Tech: </a:t>
              </a:r>
              <a:r>
                <a:rPr lang="en-IN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</a:rPr>
                <a:t>Blockchain Framework, OAuth 2.0 / JWT, SSL/HTTPS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 panose="020F0502020204030204"/>
                <a:buChar char="•"/>
              </a:pPr>
              <a:r>
                <a:rPr lang="en-IN" b="1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</a:rPr>
                <a:t>AI/ML/DL: </a:t>
              </a:r>
              <a:r>
                <a:rPr lang="en-IN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</a:rPr>
                <a:t>TensorFlow, Scikit-learn, Keras</a:t>
              </a:r>
              <a:endParaRPr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endParaRPr>
            </a:p>
          </p:txBody>
        </p:sp>
        <p:sp>
          <p:nvSpPr>
            <p:cNvPr id="13" name="Google Shape;138;p15">
              <a:extLst>
                <a:ext uri="{FF2B5EF4-FFF2-40B4-BE49-F238E27FC236}">
                  <a16:creationId xmlns:a16="http://schemas.microsoft.com/office/drawing/2014/main" id="{A0C2DDB0-3BC6-CE34-E47B-0F1B58B62C80}"/>
                </a:ext>
              </a:extLst>
            </p:cNvPr>
            <p:cNvSpPr/>
            <p:nvPr/>
          </p:nvSpPr>
          <p:spPr>
            <a:xfrm>
              <a:off x="166088" y="411"/>
              <a:ext cx="2863806" cy="9151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;p15">
              <a:extLst>
                <a:ext uri="{FF2B5EF4-FFF2-40B4-BE49-F238E27FC236}">
                  <a16:creationId xmlns:a16="http://schemas.microsoft.com/office/drawing/2014/main" id="{95E80C4C-3E89-F0E5-607A-D38D5F090AA6}"/>
                </a:ext>
              </a:extLst>
            </p:cNvPr>
            <p:cNvSpPr txBox="1"/>
            <p:nvPr/>
          </p:nvSpPr>
          <p:spPr>
            <a:xfrm>
              <a:off x="166088" y="35027"/>
              <a:ext cx="2774462" cy="825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875" tIns="0" rIns="87875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 panose="020F0502020204030204"/>
                <a:buNone/>
              </a:pPr>
              <a:r>
                <a:rPr lang="en-US" sz="2800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      </a:t>
              </a:r>
              <a:r>
                <a:rPr lang="en-US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TECH STACK</a:t>
              </a:r>
            </a:p>
          </p:txBody>
        </p:sp>
      </p:grpSp>
      <p:sp>
        <p:nvSpPr>
          <p:cNvPr id="5" name="TextBox 19">
            <a:extLst>
              <a:ext uri="{FF2B5EF4-FFF2-40B4-BE49-F238E27FC236}">
                <a16:creationId xmlns:a16="http://schemas.microsoft.com/office/drawing/2014/main" id="{B1B76E37-88BC-8847-9366-82405EF25D26}"/>
              </a:ext>
            </a:extLst>
          </p:cNvPr>
          <p:cNvSpPr txBox="1"/>
          <p:nvPr/>
        </p:nvSpPr>
        <p:spPr>
          <a:xfrm>
            <a:off x="4724399" y="1364645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b="1" u="sng"/>
              <a:t>FLOWCHART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12A79E-2875-BCCC-ED54-06BF7E22A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370" y="4247147"/>
            <a:ext cx="3185784" cy="1782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99470-3288-0FDA-E164-FD1C35EFE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370" y="1790146"/>
            <a:ext cx="3258762" cy="2122827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99A8B0C4-AADE-FE8A-DC36-CD9A7DFA9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537" y="1855573"/>
            <a:ext cx="3617843" cy="4114800"/>
          </a:xfrm>
          <a:prstGeom prst="rect">
            <a:avLst/>
          </a:prstGeom>
        </p:spPr>
      </p:pic>
      <p:pic>
        <p:nvPicPr>
          <p:cNvPr id="19" name="Google Shape;93;p2">
            <a:extLst>
              <a:ext uri="{FF2B5EF4-FFF2-40B4-BE49-F238E27FC236}">
                <a16:creationId xmlns:a16="http://schemas.microsoft.com/office/drawing/2014/main" id="{4336107F-5AD5-931C-4D49-7A0B3812AF4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37590" y="134792"/>
            <a:ext cx="1291094" cy="77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4EF222-1CCC-ABBE-948F-DD11FE24DC3E}"/>
              </a:ext>
            </a:extLst>
          </p:cNvPr>
          <p:cNvSpPr/>
          <p:nvPr/>
        </p:nvSpPr>
        <p:spPr>
          <a:xfrm>
            <a:off x="234511" y="239142"/>
            <a:ext cx="1822934" cy="5694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DenQueue</a:t>
            </a:r>
            <a:endParaRPr lang="en-US" sz="2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7865298-0F26-1BDD-5E9A-C26107130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22142"/>
              </p:ext>
            </p:extLst>
          </p:nvPr>
        </p:nvGraphicFramePr>
        <p:xfrm>
          <a:off x="332833" y="1266188"/>
          <a:ext cx="7798444" cy="476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098">
                  <a:extLst>
                    <a:ext uri="{9D8B030D-6E8A-4147-A177-3AD203B41FA5}">
                      <a16:colId xmlns:a16="http://schemas.microsoft.com/office/drawing/2014/main" val="2921142705"/>
                    </a:ext>
                  </a:extLst>
                </a:gridCol>
                <a:gridCol w="3917346">
                  <a:extLst>
                    <a:ext uri="{9D8B030D-6E8A-4147-A177-3AD203B41FA5}">
                      <a16:colId xmlns:a16="http://schemas.microsoft.com/office/drawing/2014/main" val="369834517"/>
                    </a:ext>
                  </a:extLst>
                </a:gridCol>
              </a:tblGrid>
              <a:tr h="331000">
                <a:tc>
                  <a:txBody>
                    <a:bodyPr/>
                    <a:lstStyle/>
                    <a:p>
                      <a:r>
                        <a:rPr lang="en-US" dirty="0"/>
                        <a:t> Feasibility: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Viability: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130182"/>
                  </a:ext>
                </a:extLst>
              </a:tr>
              <a:tr h="433058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150" b="1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Feasibility Analysis: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Utilizes free, open-source technologies, making it affordable and practical to implement.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be simulated in virtual environments (GNS3, EVE-NG), removing the need for physical hardware during development.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endParaRPr lang="en-US" sz="1150" b="1" i="0" u="none" strike="noStrike" noProof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150" b="1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Challenges and Risks: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Managing real-time network mapping and device identification across extensive geographic distances.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Incorporating advanced security like blockchain without negatively affecting performance.</a:t>
                      </a:r>
                      <a:endParaRPr lang="en-US" sz="11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endParaRPr lang="en-US" sz="1150" b="0" i="0" u="none" strike="noStrike" noProof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150" b="1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Strategies for Overcoming Challenges: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distributed systems for real-time data collection and accurate mapping over large networks.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Ensure blockchain and AI integration are streamlined to maintain high security without slowing down the system.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50" b="0" i="0" u="none" strike="noStrike" noProof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Established Protocols</a:t>
                      </a:r>
                      <a:endParaRPr lang="en-US" sz="1150" b="0" i="0" u="none" strike="noStrike" noProof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Utilizes familiar protocols like SNMPv3 and EIGRP, ensuring smooth integration into existing networks.</a:t>
                      </a:r>
                      <a:endParaRPr lang="en-US" sz="11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endParaRPr lang="en-US" sz="1150" b="0" i="0" u="none" strike="noStrike" noProof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5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Cost-Effective: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Built using open-source technologies (Python, SQLite3, TensorFlow, Blockchain) to reduce implementation costs.</a:t>
                      </a:r>
                      <a:endParaRPr lang="en-US" sz="11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be developed in virtual environments (GNS3, EVE-NG), avoiding the need for physical hardware.</a:t>
                      </a:r>
                      <a:endParaRPr lang="en-US" sz="11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endParaRPr lang="en-US" sz="1150" b="1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15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Scalability: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Designed for large-scale networks, with a distributed architecture that handles networks spanning thousands of kilometers.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updates using SNMPv3 and routing data (EIGRP) ensure accurate network maps.</a:t>
                      </a:r>
                      <a:endParaRPr lang="en-US" sz="11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endParaRPr lang="en-US" sz="1150" b="1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15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Security:</a:t>
                      </a:r>
                      <a:endParaRPr lang="en-US" sz="115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AI-powered anomaly detection identifies security threats in real-time, ensuring proactive threat mitigation.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Blockchain-based device authentication secures access to critical infrastructure without compromising performance.</a:t>
                      </a:r>
                      <a:endParaRPr lang="en-US" sz="11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endParaRPr lang="en-US" sz="1150" b="1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15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Monitoring:</a:t>
                      </a:r>
                      <a:endParaRPr lang="en-US" sz="115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15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web-based interface provides real-time network visualization and alerts, ensuring quick responses to security incidents.</a:t>
                      </a:r>
                      <a:endParaRPr lang="en-US" sz="11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481983"/>
                  </a:ext>
                </a:extLst>
              </a:tr>
            </a:tbl>
          </a:graphicData>
        </a:graphic>
      </p:graphicFrame>
      <p:pic>
        <p:nvPicPr>
          <p:cNvPr id="13" name="Google Shape;93;p2">
            <a:extLst>
              <a:ext uri="{FF2B5EF4-FFF2-40B4-BE49-F238E27FC236}">
                <a16:creationId xmlns:a16="http://schemas.microsoft.com/office/drawing/2014/main" id="{B9EEF611-DB88-9607-775A-B9060B3952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395" y="30441"/>
            <a:ext cx="1291094" cy="77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661E54-4008-21B3-38C2-8E007968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333" y="1266188"/>
            <a:ext cx="4229334" cy="46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b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DCDB06-77A5-D40F-8B81-64BA4AE61556}"/>
              </a:ext>
            </a:extLst>
          </p:cNvPr>
          <p:cNvSpPr/>
          <p:nvPr/>
        </p:nvSpPr>
        <p:spPr>
          <a:xfrm>
            <a:off x="383458" y="236993"/>
            <a:ext cx="1822934" cy="5694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DenQueue</a:t>
            </a:r>
            <a:endParaRPr lang="en-US" sz="2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360211-18CF-493B-6628-683DE9DBD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76928"/>
              </p:ext>
            </p:extLst>
          </p:nvPr>
        </p:nvGraphicFramePr>
        <p:xfrm>
          <a:off x="231008" y="1215736"/>
          <a:ext cx="5427407" cy="4909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129">
                  <a:extLst>
                    <a:ext uri="{9D8B030D-6E8A-4147-A177-3AD203B41FA5}">
                      <a16:colId xmlns:a16="http://schemas.microsoft.com/office/drawing/2014/main" val="3678678053"/>
                    </a:ext>
                  </a:extLst>
                </a:gridCol>
                <a:gridCol w="2736278">
                  <a:extLst>
                    <a:ext uri="{9D8B030D-6E8A-4147-A177-3AD203B41FA5}">
                      <a16:colId xmlns:a16="http://schemas.microsoft.com/office/drawing/2014/main" val="2807787498"/>
                    </a:ext>
                  </a:extLst>
                </a:gridCol>
              </a:tblGrid>
              <a:tr h="9689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                                                      </a:t>
                      </a:r>
                      <a:r>
                        <a:rPr lang="en-US" sz="2800" b="1" i="0" u="none" strike="noStrike" noProof="0">
                          <a:latin typeface="Calibri"/>
                        </a:rPr>
                        <a:t>IMPACT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         </a:t>
                      </a:r>
                      <a:r>
                        <a:rPr lang="en-US" sz="2800" b="1" i="0" u="none" strike="noStrike" noProof="0">
                          <a:latin typeface="Calibri"/>
                        </a:rPr>
                        <a:t>BENEFITS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69459"/>
                  </a:ext>
                </a:extLst>
              </a:tr>
              <a:tr h="9689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Enhanced Network Security</a:t>
                      </a:r>
                      <a:r>
                        <a:rPr lang="en-US" sz="1200"/>
                        <a:t>: Ensures the SCADA network is protected from unauthorized access and potential cyber-attacks.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Improved Efficiency</a:t>
                      </a:r>
                      <a:r>
                        <a:rPr lang="en-US" sz="1200"/>
                        <a:t>: Automates topology discovery, reducing manual work and improving response times for network issues.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234608"/>
                  </a:ext>
                </a:extLst>
              </a:tr>
              <a:tr h="10337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Real-Time Monitoring</a:t>
                      </a:r>
                      <a:r>
                        <a:rPr lang="en-US" sz="1200"/>
                        <a:t>: Provides continuous, up-to-date visibility into network topology, helping reduce downtime and improve maintenance efficiency.</a:t>
                      </a: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Cost-Effective Solution</a:t>
                      </a:r>
                      <a:r>
                        <a:rPr lang="en-US" sz="1200"/>
                        <a:t>: Uses open-source tools and requires no additional hardware, making it a budget-friendly option.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569164"/>
                  </a:ext>
                </a:extLst>
              </a:tr>
              <a:tr h="9689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Scalability for Large Networks: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Capable of handling networks across thousands of kilometers, supporting large-scale infrastructure.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Secure Device Authentication</a:t>
                      </a:r>
                      <a:r>
                        <a:rPr lang="en-US" sz="1200"/>
                        <a:t>: Blockchain integration ensures only authorized devices access the network, bolstering security.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29180"/>
                  </a:ext>
                </a:extLst>
              </a:tr>
              <a:tr h="9689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Proactive Threat Detection</a:t>
                      </a:r>
                      <a:r>
                        <a:rPr lang="en-US" sz="1200"/>
                        <a:t>: AI-driven anomaly detection enables faster identification of threats, leading to quicker responses and minimized risk.</a:t>
                      </a:r>
                      <a:endParaRPr lang="en-US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User-Friendly Interface</a:t>
                      </a:r>
                      <a:r>
                        <a:rPr lang="en-US" sz="1200"/>
                        <a:t>: Real-time visualization and alerts via an interactive web-based UI simplify network management for administrators.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63365"/>
                  </a:ext>
                </a:extLst>
              </a:tr>
            </a:tbl>
          </a:graphicData>
        </a:graphic>
      </p:graphicFrame>
      <p:pic>
        <p:nvPicPr>
          <p:cNvPr id="5" name="Picture 4" descr="A graph of data security&#10;&#10;Description automatically generated">
            <a:extLst>
              <a:ext uri="{FF2B5EF4-FFF2-40B4-BE49-F238E27FC236}">
                <a16:creationId xmlns:a16="http://schemas.microsoft.com/office/drawing/2014/main" id="{1F381A55-1541-B5FB-CB93-E0B219D4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15" t="-108" r="-54" b="338"/>
          <a:stretch/>
        </p:blipFill>
        <p:spPr>
          <a:xfrm>
            <a:off x="5846160" y="1325671"/>
            <a:ext cx="6334738" cy="4509400"/>
          </a:xfrm>
          <a:prstGeom prst="rect">
            <a:avLst/>
          </a:prstGeom>
        </p:spPr>
      </p:pic>
      <p:pic>
        <p:nvPicPr>
          <p:cNvPr id="9" name="Google Shape;93;p2">
            <a:extLst>
              <a:ext uri="{FF2B5EF4-FFF2-40B4-BE49-F238E27FC236}">
                <a16:creationId xmlns:a16="http://schemas.microsoft.com/office/drawing/2014/main" id="{4BD1B5AA-7769-CD30-1A11-CB3E88DC9B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5110" y="43273"/>
            <a:ext cx="1291094" cy="77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b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F826DA-0E25-446F-CFC4-A8FE1F304A11}"/>
              </a:ext>
            </a:extLst>
          </p:cNvPr>
          <p:cNvSpPr/>
          <p:nvPr/>
        </p:nvSpPr>
        <p:spPr>
          <a:xfrm>
            <a:off x="258572" y="267329"/>
            <a:ext cx="1822934" cy="5694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DenQueue</a:t>
            </a:r>
            <a:endParaRPr lang="en-US" sz="2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35EB3-0417-3B6C-A333-4F9D5C2E8D91}"/>
              </a:ext>
            </a:extLst>
          </p:cNvPr>
          <p:cNvSpPr txBox="1"/>
          <p:nvPr/>
        </p:nvSpPr>
        <p:spPr>
          <a:xfrm>
            <a:off x="856227" y="931790"/>
            <a:ext cx="111867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Calibri"/>
                <a:ea typeface="ＭＳ Ｐゴシック"/>
                <a:cs typeface="Calibri"/>
              </a:rPr>
              <a:t>Reference:</a:t>
            </a:r>
            <a:endParaRPr lang="en-US" sz="1600" b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BADC0-1120-5F16-C1A9-3A8AD69B337F}"/>
              </a:ext>
            </a:extLst>
          </p:cNvPr>
          <p:cNvSpPr txBox="1"/>
          <p:nvPr/>
        </p:nvSpPr>
        <p:spPr>
          <a:xfrm>
            <a:off x="1134717" y="1230447"/>
            <a:ext cx="70973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Calibri"/>
                <a:ea typeface="Calibri"/>
                <a:cs typeface="Calibri"/>
              </a:rPr>
              <a:t>This paper outlines the vulnerabilities of SCADA networks and their critical role in infrastructure, emphasizing security risks and solutions . Available at Science Direct-        </a:t>
            </a:r>
            <a:r>
              <a:rPr lang="en-US" sz="1400">
                <a:latin typeface="ＭＳ Ｐゴシック"/>
                <a:ea typeface="ＭＳ Ｐゴシック"/>
                <a:cs typeface="Calibri"/>
                <a:hlinkClick r:id="rId3"/>
              </a:rPr>
              <a:t>link</a:t>
            </a:r>
            <a:endParaRPr lang="en-US" sz="1400"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80FAD-A246-BABD-FB64-26A421A39056}"/>
              </a:ext>
            </a:extLst>
          </p:cNvPr>
          <p:cNvSpPr txBox="1"/>
          <p:nvPr/>
        </p:nvSpPr>
        <p:spPr>
          <a:xfrm>
            <a:off x="1101688" y="1905442"/>
            <a:ext cx="70973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Calibri"/>
                <a:ea typeface="Calibri"/>
                <a:cs typeface="Calibri"/>
              </a:rPr>
              <a:t>A detailed analysis of EIGRP features and the security implications for routing in critical networks like SCADA.  Available at Cisco-       </a:t>
            </a:r>
            <a:r>
              <a:rPr lang="en-US" sz="1400">
                <a:latin typeface="ＭＳ Ｐゴシック"/>
                <a:ea typeface="ＭＳ Ｐゴシック"/>
                <a:cs typeface="Calibri"/>
                <a:hlinkClick r:id="rId4"/>
              </a:rPr>
              <a:t>link</a:t>
            </a:r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DF0E3-3F9F-90F5-FC2E-4E379DC39E7C}"/>
              </a:ext>
            </a:extLst>
          </p:cNvPr>
          <p:cNvSpPr txBox="1"/>
          <p:nvPr/>
        </p:nvSpPr>
        <p:spPr>
          <a:xfrm>
            <a:off x="1101688" y="2542181"/>
            <a:ext cx="70973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Calibri"/>
                <a:ea typeface="Calibri"/>
                <a:cs typeface="Calibri"/>
              </a:rPr>
              <a:t>A review of SNMPv3’s security features, including encryption and authentication, suitable for secure network topology discovery.  Available Research gate-   </a:t>
            </a:r>
            <a:r>
              <a:rPr lang="en-US" sz="1400">
                <a:latin typeface="ＭＳ Ｐゴシック"/>
                <a:ea typeface="ＭＳ Ｐゴシック"/>
                <a:cs typeface="Calibri"/>
              </a:rPr>
              <a:t>  </a:t>
            </a:r>
            <a:r>
              <a:rPr lang="en-US" sz="1400">
                <a:latin typeface="ＭＳ Ｐゴシック"/>
                <a:ea typeface="ＭＳ Ｐゴシック"/>
                <a:cs typeface="Calibri"/>
                <a:hlinkClick r:id="rId5"/>
              </a:rPr>
              <a:t> link</a:t>
            </a:r>
            <a:endParaRPr lang="en-US" sz="1400">
              <a:latin typeface="ＭＳ Ｐゴシック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D9E63E-C5A1-ABC3-37EA-F26883379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31672"/>
            <a:ext cx="12192000" cy="1088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8DFA4F-6C2D-C49A-AD75-26EEA23F3011}"/>
              </a:ext>
            </a:extLst>
          </p:cNvPr>
          <p:cNvSpPr txBox="1"/>
          <p:nvPr/>
        </p:nvSpPr>
        <p:spPr>
          <a:xfrm>
            <a:off x="486427" y="3064701"/>
            <a:ext cx="18872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/>
            <a:r>
              <a:rPr lang="en-US" sz="1600" b="1">
                <a:latin typeface="Calibri"/>
                <a:ea typeface="ＭＳ Ｐゴシック"/>
                <a:cs typeface="Arial"/>
              </a:rPr>
              <a:t>Research</a:t>
            </a:r>
            <a:r>
              <a:rPr lang="en-US" sz="1600" b="1">
                <a:latin typeface="Arial"/>
                <a:ea typeface="ＭＳ Ｐゴシック"/>
                <a:cs typeface="Arial"/>
              </a:rPr>
              <a:t>:</a:t>
            </a:r>
          </a:p>
        </p:txBody>
      </p:sp>
      <p:sp>
        <p:nvSpPr>
          <p:cNvPr id="3" name="AutoShape 2" descr="Hyperlink icon">
            <a:extLst>
              <a:ext uri="{FF2B5EF4-FFF2-40B4-BE49-F238E27FC236}">
                <a16:creationId xmlns:a16="http://schemas.microsoft.com/office/drawing/2014/main" id="{FC4A4012-2BE2-E826-88AA-2133A035B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E178AA-EC70-8482-F019-5370055A7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7645411" y="1533272"/>
            <a:ext cx="174969" cy="1749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C82F8-B644-07D5-9068-1149CB7A0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1659" y="4138461"/>
            <a:ext cx="2977933" cy="613646"/>
          </a:xfrm>
          <a:prstGeom prst="rect">
            <a:avLst/>
          </a:prstGeom>
        </p:spPr>
      </p:pic>
      <p:pic>
        <p:nvPicPr>
          <p:cNvPr id="20" name="Picture 19" descr="A black and blue text&#10;&#10;Description automatically generated">
            <a:extLst>
              <a:ext uri="{FF2B5EF4-FFF2-40B4-BE49-F238E27FC236}">
                <a16:creationId xmlns:a16="http://schemas.microsoft.com/office/drawing/2014/main" id="{634F9678-22C9-DBAA-7A1B-DA4CEA646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495" y="4710519"/>
            <a:ext cx="2929264" cy="4988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188FCA-3297-4DA4-0A90-DFC5005C5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4473231" y="2177343"/>
            <a:ext cx="174969" cy="1749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14D94B-F4E2-6284-EFC2-4BBD0F03E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6160915" y="2818946"/>
            <a:ext cx="174969" cy="1749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E60D72-ED11-B8DC-0E38-72041B39C05B}"/>
              </a:ext>
            </a:extLst>
          </p:cNvPr>
          <p:cNvSpPr txBox="1"/>
          <p:nvPr/>
        </p:nvSpPr>
        <p:spPr>
          <a:xfrm>
            <a:off x="9105094" y="5144060"/>
            <a:ext cx="3160065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0" i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</a:t>
            </a:r>
            <a:r>
              <a:rPr lang="en-US" sz="1100" b="0" i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SANTHOSH KUMAR.</a:t>
            </a:r>
            <a:r>
              <a:rPr lang="en-US" sz="11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</a:t>
            </a:r>
          </a:p>
          <a:p>
            <a:r>
              <a:rPr lang="en-IN" sz="1100" dirty="0"/>
              <a:t>                </a:t>
            </a:r>
            <a:r>
              <a:rPr lang="en-IN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        Network Security </a:t>
            </a:r>
            <a:endParaRPr lang="en-US" sz="11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r>
              <a:rPr lang="en-US" sz="1200" b="1" dirty="0">
                <a:latin typeface="Arial"/>
                <a:ea typeface="ＭＳ Ｐゴシック"/>
                <a:cs typeface="Arial"/>
              </a:rPr>
              <a:t>MAIL ID:</a:t>
            </a:r>
            <a:r>
              <a:rPr lang="en-US" sz="1100" b="1" dirty="0">
                <a:latin typeface="Arial"/>
                <a:ea typeface="ＭＳ Ｐゴシック"/>
                <a:cs typeface="Arial"/>
              </a:rPr>
              <a:t> </a:t>
            </a:r>
            <a:r>
              <a:rPr lang="en-US" sz="1100" dirty="0">
                <a:latin typeface="Arial"/>
                <a:ea typeface="ＭＳ Ｐゴシック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santhoshpalanisamy292@gmail.com</a:t>
            </a:r>
            <a:endParaRPr lang="en-US" sz="1100" dirty="0">
              <a:ea typeface="ＭＳ Ｐゴシック"/>
              <a:cs typeface="Calibri"/>
            </a:endParaRPr>
          </a:p>
          <a:p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378D19-7327-0921-A6DB-58BD67714599}"/>
              </a:ext>
            </a:extLst>
          </p:cNvPr>
          <p:cNvSpPr txBox="1"/>
          <p:nvPr/>
        </p:nvSpPr>
        <p:spPr>
          <a:xfrm>
            <a:off x="1169450" y="3284835"/>
            <a:ext cx="736448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>
                <a:latin typeface="Calibri"/>
                <a:ea typeface="Calibri"/>
                <a:cs typeface="Calibri"/>
              </a:rPr>
              <a:t>Research Paper</a:t>
            </a:r>
            <a:r>
              <a:rPr lang="en-US" sz="1600" b="1">
                <a:latin typeface="Calibri"/>
                <a:ea typeface="Calibri"/>
                <a:cs typeface="Calibri"/>
              </a:rPr>
              <a:t>: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</a:rPr>
              <a:t>Security of Industrial Control Systems and SCADA Networks</a:t>
            </a:r>
          </a:p>
          <a:p>
            <a:r>
              <a:rPr lang="en-US" sz="1400">
                <a:latin typeface="Calibri"/>
                <a:ea typeface="Calibri"/>
                <a:cs typeface="Calibri"/>
              </a:rPr>
              <a:t>       This paper discusses the vulnerabilities in SCADA systems and how modern tools and </a:t>
            </a:r>
          </a:p>
          <a:p>
            <a:r>
              <a:rPr lang="en-US" sz="1400">
                <a:latin typeface="Calibri"/>
                <a:ea typeface="Calibri"/>
                <a:cs typeface="Calibri"/>
              </a:rPr>
              <a:t>        technologies address these vulnerabilities.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33583-AB65-258E-7D0F-22E525692439}"/>
              </a:ext>
            </a:extLst>
          </p:cNvPr>
          <p:cNvSpPr/>
          <p:nvPr/>
        </p:nvSpPr>
        <p:spPr>
          <a:xfrm>
            <a:off x="232233" y="4738300"/>
            <a:ext cx="1738909" cy="137115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1100" b="1">
                <a:ln w="0"/>
                <a:solidFill>
                  <a:srgbClr val="002060"/>
                </a:solidFill>
              </a:rPr>
              <a:t>SUDHARSAN.K</a:t>
            </a:r>
          </a:p>
          <a:p>
            <a:pPr algn="ctr"/>
            <a:r>
              <a:rPr lang="en-US" sz="1100" b="1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Front- end Developer,</a:t>
            </a:r>
          </a:p>
          <a:p>
            <a:pPr algn="ctr"/>
            <a:r>
              <a:rPr lang="en-US" sz="1100" b="1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UI/UX Designer</a:t>
            </a:r>
            <a:endParaRPr lang="en-IN" sz="1100" b="1">
              <a:ln w="0"/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95E650-713D-E96D-94BF-11B576CB08E0}"/>
              </a:ext>
            </a:extLst>
          </p:cNvPr>
          <p:cNvSpPr/>
          <p:nvPr/>
        </p:nvSpPr>
        <p:spPr>
          <a:xfrm>
            <a:off x="2071439" y="4752107"/>
            <a:ext cx="1677126" cy="137396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endParaRPr lang="en-US" sz="1100" b="1">
              <a:ln w="0"/>
              <a:solidFill>
                <a:srgbClr val="002060"/>
              </a:solidFill>
            </a:endParaRPr>
          </a:p>
          <a:p>
            <a:pPr algn="ctr"/>
            <a:r>
              <a:rPr lang="en-US" sz="1100" b="1">
                <a:ln w="0"/>
                <a:solidFill>
                  <a:srgbClr val="002060"/>
                </a:solidFill>
              </a:rPr>
              <a:t>RANJITH.R</a:t>
            </a:r>
            <a:endParaRPr lang="en-IN" sz="1100" b="1">
              <a:ln w="0"/>
              <a:solidFill>
                <a:srgbClr val="002060"/>
              </a:solidFill>
              <a:cs typeface="Arial" panose="020B0604020202020204"/>
            </a:endParaRPr>
          </a:p>
          <a:p>
            <a:pPr algn="ctr"/>
            <a:r>
              <a:rPr lang="en-US" sz="1100" b="1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Back-End Developer,</a:t>
            </a:r>
          </a:p>
          <a:p>
            <a:pPr algn="ctr"/>
            <a:r>
              <a:rPr lang="en-US" sz="1100" b="1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AI &amp; ML Developer</a:t>
            </a:r>
          </a:p>
          <a:p>
            <a:pPr algn="ctr"/>
            <a:endParaRPr lang="en-US" sz="1100" b="1">
              <a:ln w="0"/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5C8F14-5360-C6AA-2CFF-B3985524B3BA}"/>
              </a:ext>
            </a:extLst>
          </p:cNvPr>
          <p:cNvSpPr/>
          <p:nvPr/>
        </p:nvSpPr>
        <p:spPr>
          <a:xfrm>
            <a:off x="3903482" y="4752106"/>
            <a:ext cx="1677126" cy="137396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1100" b="1">
                <a:ln w="0"/>
                <a:solidFill>
                  <a:srgbClr val="002060"/>
                </a:solidFill>
                <a:cs typeface="Arial" panose="020B0604020202020204"/>
              </a:rPr>
              <a:t>SELVA VISHNU.G</a:t>
            </a:r>
            <a:endParaRPr lang="en-US" sz="1100">
              <a:ln w="0"/>
              <a:solidFill>
                <a:srgbClr val="000000"/>
              </a:solidFill>
              <a:cs typeface="Arial" panose="020B0604020202020204"/>
            </a:endParaRPr>
          </a:p>
          <a:p>
            <a:pPr algn="just"/>
            <a:r>
              <a:rPr lang="en-IN" b="1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100" b="1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Database Manager</a:t>
            </a:r>
          </a:p>
          <a:p>
            <a:pPr algn="ctr"/>
            <a:r>
              <a:rPr lang="en-IN" sz="1400"/>
              <a:t>asDManager</a:t>
            </a:r>
            <a:endParaRPr lang="en-IN" sz="1100" b="1">
              <a:ln w="0"/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980A96-3BDF-CB9C-19E3-5C7AC61976B3}"/>
              </a:ext>
            </a:extLst>
          </p:cNvPr>
          <p:cNvSpPr/>
          <p:nvPr/>
        </p:nvSpPr>
        <p:spPr>
          <a:xfrm>
            <a:off x="5680905" y="4747707"/>
            <a:ext cx="1677126" cy="136896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1100" b="1">
                <a:ln w="0"/>
                <a:solidFill>
                  <a:srgbClr val="002060"/>
                </a:solidFill>
              </a:rPr>
              <a:t>YASHRITHA.S</a:t>
            </a:r>
            <a:endParaRPr lang="en-US"/>
          </a:p>
          <a:p>
            <a:pPr algn="ctr"/>
            <a:r>
              <a:rPr lang="en-US" sz="1100" b="1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AI &amp; ML Developer</a:t>
            </a:r>
            <a:endParaRPr lang="en-US" sz="1100" b="1">
              <a:ln w="0"/>
              <a:solidFill>
                <a:srgbClr val="002060"/>
              </a:solidFill>
            </a:endParaRPr>
          </a:p>
          <a:p>
            <a:pPr algn="ctr"/>
            <a:endParaRPr lang="en-IN" sz="1100" b="1">
              <a:ln w="0"/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99DDE7-D2F0-B163-CE36-F0AF18213136}"/>
              </a:ext>
            </a:extLst>
          </p:cNvPr>
          <p:cNvSpPr/>
          <p:nvPr/>
        </p:nvSpPr>
        <p:spPr>
          <a:xfrm>
            <a:off x="7450700" y="4755813"/>
            <a:ext cx="1677126" cy="136085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1100" b="1">
                <a:ln w="0"/>
                <a:solidFill>
                  <a:srgbClr val="002060"/>
                </a:solidFill>
                <a:cs typeface="Arial" panose="020B0604020202020204"/>
              </a:rPr>
              <a:t>SRIVARSHA.V.S</a:t>
            </a:r>
            <a:endParaRPr lang="en-US" sz="1100">
              <a:ln w="0"/>
              <a:solidFill>
                <a:srgbClr val="000000"/>
              </a:solidFill>
              <a:cs typeface="Arial" panose="020B0604020202020204"/>
            </a:endParaRPr>
          </a:p>
          <a:p>
            <a:pPr algn="ctr"/>
            <a:r>
              <a:rPr lang="en-US" sz="1100" b="1">
                <a:ln w="0"/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/>
              </a:rPr>
              <a:t>AI &amp; ML Developer</a:t>
            </a:r>
            <a:endParaRPr lang="en-US" sz="1100">
              <a:ln w="0"/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/>
            </a:endParaRPr>
          </a:p>
          <a:p>
            <a:pPr algn="ctr"/>
            <a:endParaRPr lang="en-US" sz="1100" b="1">
              <a:ln w="0"/>
              <a:solidFill>
                <a:srgbClr val="002060"/>
              </a:solidFill>
              <a:cs typeface="Arial" panose="020B0604020202020204"/>
            </a:endParaRPr>
          </a:p>
        </p:txBody>
      </p:sp>
      <p:pic>
        <p:nvPicPr>
          <p:cNvPr id="14" name="Google Shape;93;p2">
            <a:extLst>
              <a:ext uri="{FF2B5EF4-FFF2-40B4-BE49-F238E27FC236}">
                <a16:creationId xmlns:a16="http://schemas.microsoft.com/office/drawing/2014/main" id="{C81267DA-2E9A-986B-522C-2C017F0C5C6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51864" y="58628"/>
            <a:ext cx="1291094" cy="77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995</Words>
  <Application>Microsoft Office PowerPoint</Application>
  <PresentationFormat>Widescreen</PresentationFormat>
  <Paragraphs>144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ＭＳ Ｐゴシック</vt:lpstr>
      <vt:lpstr>Arial</vt:lpstr>
      <vt:lpstr>Calibri</vt:lpstr>
      <vt:lpstr>Garamond</vt:lpstr>
      <vt:lpstr>montserratregular</vt:lpstr>
      <vt:lpstr>Times New Roman</vt:lpstr>
      <vt:lpstr>TradeGothic</vt:lpstr>
      <vt:lpstr>Wingdings</vt:lpstr>
      <vt:lpstr>Office Theme</vt:lpstr>
      <vt:lpstr>SMART INDIA HACKATHON 2024</vt:lpstr>
      <vt:lpstr>SCADA-Map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Santhosh kumar</cp:lastModifiedBy>
  <cp:revision>1</cp:revision>
  <dcterms:created xsi:type="dcterms:W3CDTF">2013-12-12T18:46:50Z</dcterms:created>
  <dcterms:modified xsi:type="dcterms:W3CDTF">2024-09-19T15:09:41Z</dcterms:modified>
  <cp:category/>
</cp:coreProperties>
</file>